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1" r:id="rId3"/>
    <p:sldId id="268" r:id="rId4"/>
    <p:sldId id="263" r:id="rId5"/>
    <p:sldId id="271" r:id="rId6"/>
    <p:sldId id="281" r:id="rId7"/>
    <p:sldId id="270" r:id="rId8"/>
    <p:sldId id="274" r:id="rId9"/>
    <p:sldId id="264" r:id="rId10"/>
    <p:sldId id="269" r:id="rId11"/>
    <p:sldId id="284" r:id="rId12"/>
    <p:sldId id="265" r:id="rId13"/>
    <p:sldId id="273" r:id="rId14"/>
    <p:sldId id="275" r:id="rId15"/>
    <p:sldId id="276" r:id="rId16"/>
    <p:sldId id="282" r:id="rId17"/>
    <p:sldId id="283" r:id="rId18"/>
    <p:sldId id="272" r:id="rId19"/>
    <p:sldId id="285" r:id="rId20"/>
    <p:sldId id="260" r:id="rId21"/>
  </p:sldIdLst>
  <p:sldSz cx="12192000" cy="6858000"/>
  <p:notesSz cx="6858000" cy="9144000"/>
  <p:embeddedFontLst>
    <p:embeddedFont>
      <p:font typeface="맑은 고딕" panose="020B0503020000020004" pitchFamily="34" charset="-127"/>
      <p:regular r:id="rId24"/>
      <p:bold r:id="rId25"/>
    </p:embeddedFont>
    <p:embeddedFont>
      <p:font typeface="D2Coding" panose="020B0609020101020101" pitchFamily="49" charset="-127"/>
      <p:regular r:id="rId26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NanumGothic" panose="020D0604000000000000" pitchFamily="34" charset="-127"/>
      <p:regular r:id="rId32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0FF665E2-6941-4EA1-8649-FF6245B58497}">
          <p14:sldIdLst>
            <p14:sldId id="256"/>
            <p14:sldId id="261"/>
            <p14:sldId id="268"/>
          </p14:sldIdLst>
        </p14:section>
        <p14:section name="Mediator" id="{61256D8D-9B06-4C57-BBCC-C9642561335A}">
          <p14:sldIdLst>
            <p14:sldId id="263"/>
            <p14:sldId id="271"/>
            <p14:sldId id="281"/>
            <p14:sldId id="270"/>
            <p14:sldId id="274"/>
          </p14:sldIdLst>
        </p14:section>
        <p14:section name="Observer" id="{144749E8-575F-4583-8F63-3499DCDA048D}">
          <p14:sldIdLst>
            <p14:sldId id="264"/>
            <p14:sldId id="269"/>
            <p14:sldId id="284"/>
          </p14:sldIdLst>
        </p14:section>
        <p14:section name="State" id="{8950C48E-2FD8-464A-923D-4A5CD157ABFE}">
          <p14:sldIdLst>
            <p14:sldId id="265"/>
            <p14:sldId id="273"/>
            <p14:sldId id="275"/>
            <p14:sldId id="276"/>
            <p14:sldId id="282"/>
            <p14:sldId id="283"/>
            <p14:sldId id="272"/>
          </p14:sldIdLst>
        </p14:section>
        <p14:section name="End" id="{4691257A-FB77-4C30-8690-DE471F6330C4}">
          <p14:sldIdLst>
            <p14:sldId id="285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2359"/>
    <a:srgbClr val="252526"/>
    <a:srgbClr val="007ACC"/>
    <a:srgbClr val="6821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88" autoAdjust="0"/>
    <p:restoredTop sz="85693" autoAdjust="0"/>
  </p:normalViewPr>
  <p:slideViewPr>
    <p:cSldViewPr snapToGrid="0">
      <p:cViewPr>
        <p:scale>
          <a:sx n="66" d="100"/>
          <a:sy n="66" d="100"/>
        </p:scale>
        <p:origin x="1200" y="24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06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BD212-AA7D-4887-BDBE-C8634B49FCF7}" type="datetimeFigureOut">
              <a:rPr lang="en-US" smtClean="0"/>
              <a:t>9/30/2016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58619-1AEC-4DCF-AB47-EFF584B1E1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54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e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EADA7-78E1-4FDB-9368-8EB6995EFCC0}" type="datetimeFigureOut">
              <a:rPr lang="en-US" smtClean="0"/>
              <a:t>9/30/2016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9D2F6F-6F93-4678-921F-77810497FA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620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여러분</a:t>
            </a:r>
            <a:r>
              <a:rPr lang="en-US" altLang="ko-KR" baseline="0" dirty="0"/>
              <a:t> :)</a:t>
            </a:r>
            <a:endParaRPr lang="en-US" altLang="ko-KR" dirty="0"/>
          </a:p>
          <a:p>
            <a:r>
              <a:rPr lang="ko-KR" altLang="en-US" dirty="0"/>
              <a:t>디자인 패턴 스터디</a:t>
            </a:r>
            <a:r>
              <a:rPr lang="en-US" altLang="ko-KR" dirty="0"/>
              <a:t>, 5</a:t>
            </a:r>
            <a:r>
              <a:rPr lang="ko-KR" altLang="en-US" dirty="0"/>
              <a:t>주차 발표를 맡은 </a:t>
            </a:r>
            <a:r>
              <a:rPr lang="en-US" altLang="ko-KR" baseline="0" dirty="0"/>
              <a:t> </a:t>
            </a:r>
            <a:r>
              <a:rPr lang="en-US" dirty="0"/>
              <a:t>C++ Korea</a:t>
            </a:r>
            <a:r>
              <a:rPr lang="ko-KR" altLang="en-US" dirty="0"/>
              <a:t>의 </a:t>
            </a:r>
            <a:r>
              <a:rPr lang="ko-KR" altLang="en-US" baseline="0" dirty="0"/>
              <a:t> 박동하 입니다</a:t>
            </a:r>
            <a:r>
              <a:rPr lang="en-US" altLang="ko-KR" baseline="0" dirty="0"/>
              <a:t>.  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발표 펑크에 대비한 백업 담당</a:t>
            </a:r>
            <a:r>
              <a:rPr lang="en-US" altLang="ko-KR" baseline="0" dirty="0"/>
              <a:t>;;</a:t>
            </a:r>
            <a:r>
              <a:rPr lang="ko-KR" altLang="en-US" baseline="0" dirty="0"/>
              <a:t> 도와주세요</a:t>
            </a:r>
            <a:r>
              <a:rPr lang="en-US" altLang="ko-KR" baseline="0" dirty="0"/>
              <a:t>. </a:t>
            </a:r>
          </a:p>
          <a:p>
            <a:endParaRPr lang="en-US" altLang="ko-KR" baseline="0" dirty="0"/>
          </a:p>
          <a:p>
            <a:endParaRPr lang="en-US" altLang="ko-K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929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412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Break</a:t>
            </a:r>
            <a:r>
              <a:rPr lang="en-US" baseline="0"/>
              <a:t> Time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017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Ctrl</a:t>
            </a:r>
            <a:r>
              <a:rPr lang="en-US" baseline="0" dirty="0"/>
              <a:t> + S</a:t>
            </a:r>
            <a:r>
              <a:rPr lang="ko-KR" altLang="en-US" baseline="0" dirty="0"/>
              <a:t>를 누르거나</a:t>
            </a:r>
            <a:endParaRPr lang="en-US" altLang="ko-KR" baseline="0" dirty="0"/>
          </a:p>
          <a:p>
            <a:r>
              <a:rPr lang="en-US" baseline="0" dirty="0"/>
              <a:t>Commit</a:t>
            </a:r>
            <a:r>
              <a:rPr lang="ko-KR" altLang="en-US" baseline="0" dirty="0"/>
              <a:t>을 하거나</a:t>
            </a:r>
            <a:r>
              <a:rPr lang="en-US" altLang="ko-KR" baseline="0" dirty="0"/>
              <a:t>,</a:t>
            </a:r>
          </a:p>
          <a:p>
            <a:r>
              <a:rPr lang="ko-KR" altLang="en-US" baseline="0" dirty="0"/>
              <a:t>클라우드에 파일을 올렸다고 합시다</a:t>
            </a:r>
            <a:endParaRPr lang="en-US" altLang="ko-KR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69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그러면 저희가 원하는 결과는 당연히 이것이죠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함수를 부르건</a:t>
            </a:r>
            <a:r>
              <a:rPr lang="en-US" altLang="ko-KR" dirty="0"/>
              <a:t>, </a:t>
            </a:r>
            <a:r>
              <a:rPr lang="ko-KR" altLang="en-US" dirty="0"/>
              <a:t>보조 기능을 쓰건</a:t>
            </a:r>
            <a:r>
              <a:rPr lang="en-US" altLang="ko-KR" dirty="0"/>
              <a:t>, </a:t>
            </a:r>
            <a:r>
              <a:rPr lang="ko-KR" altLang="en-US" dirty="0"/>
              <a:t>프로그램을 돌리건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우리가 기대하는 것들은 이런 것들이겠죠</a:t>
            </a:r>
            <a:r>
              <a:rPr lang="en-US" altLang="ko-KR" dirty="0"/>
              <a:t>?</a:t>
            </a:r>
          </a:p>
          <a:p>
            <a:endParaRPr lang="en-US" dirty="0"/>
          </a:p>
          <a:p>
            <a:r>
              <a:rPr lang="ko-KR" altLang="en-US" dirty="0"/>
              <a:t>앞서 말했지만 이것도 결국 메모리의 값이죠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Register,</a:t>
            </a:r>
            <a:r>
              <a:rPr lang="en-US" altLang="ko-KR" baseline="0" dirty="0"/>
              <a:t> RAM, Disk</a:t>
            </a:r>
            <a:r>
              <a:rPr lang="ko-KR" altLang="en-US" baseline="0" dirty="0"/>
              <a:t>에 저장되어 있는 그 상태</a:t>
            </a:r>
            <a:r>
              <a:rPr lang="en-US" altLang="ko-KR" baseline="0" dirty="0"/>
              <a:t>. </a:t>
            </a:r>
            <a:r>
              <a:rPr lang="ko-KR" altLang="en-US" baseline="0" dirty="0"/>
              <a:t>말이죠</a:t>
            </a:r>
            <a:r>
              <a:rPr lang="en-US" altLang="ko-KR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96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 항상 파란불이 들어오지는 않습니다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715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else </a:t>
            </a:r>
            <a:r>
              <a:rPr lang="ko-KR" altLang="en-US" dirty="0"/>
              <a:t>코드</a:t>
            </a:r>
            <a:endParaRPr lang="en-US" altLang="ko-KR" dirty="0"/>
          </a:p>
          <a:p>
            <a:r>
              <a:rPr lang="en-US" dirty="0"/>
              <a:t>switch case </a:t>
            </a:r>
            <a:r>
              <a:rPr lang="ko-KR" altLang="en-US" dirty="0"/>
              <a:t>코드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6892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508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615353" y="0"/>
            <a:ext cx="6576647" cy="68580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6075365" y="1933206"/>
            <a:ext cx="5656622" cy="14957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6075365" y="4458834"/>
            <a:ext cx="5656622" cy="1179286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Rounded Rectangle 18"/>
          <p:cNvSpPr/>
          <p:nvPr userDrawn="1"/>
        </p:nvSpPr>
        <p:spPr>
          <a:xfrm>
            <a:off x="11517287" y="6400800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ounded Rectangle 18"/>
          <p:cNvSpPr/>
          <p:nvPr userDrawn="1"/>
        </p:nvSpPr>
        <p:spPr>
          <a:xfrm>
            <a:off x="6818287" y="5409860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ounded Rectangle 19"/>
          <p:cNvSpPr/>
          <p:nvPr userDrawn="1"/>
        </p:nvSpPr>
        <p:spPr>
          <a:xfrm>
            <a:off x="7631430" y="5318080"/>
            <a:ext cx="548640" cy="54864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ounded Rectangle 20"/>
          <p:cNvSpPr/>
          <p:nvPr userDrawn="1"/>
        </p:nvSpPr>
        <p:spPr>
          <a:xfrm>
            <a:off x="7732687" y="-458901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ed Rectangle 20"/>
          <p:cNvSpPr/>
          <p:nvPr userDrawn="1"/>
        </p:nvSpPr>
        <p:spPr>
          <a:xfrm>
            <a:off x="9410700" y="2970099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ounded Rectangle 21"/>
          <p:cNvSpPr/>
          <p:nvPr userDrawn="1"/>
        </p:nvSpPr>
        <p:spPr>
          <a:xfrm>
            <a:off x="11077341" y="88079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Rounded Rectangle 21"/>
          <p:cNvSpPr/>
          <p:nvPr userDrawn="1"/>
        </p:nvSpPr>
        <p:spPr>
          <a:xfrm>
            <a:off x="6391041" y="165888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827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0" y="421888"/>
            <a:ext cx="3095513" cy="1575878"/>
          </a:xfrm>
        </p:spPr>
        <p:txBody>
          <a:bodyPr anchor="t"/>
          <a:lstStyle>
            <a:lvl1pPr>
              <a:defRPr sz="32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1" y="2361124"/>
            <a:ext cx="3095512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65990" y="2164439"/>
            <a:ext cx="309551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984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84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bg>
      <p:bgPr>
        <a:solidFill>
          <a:srgbClr val="4423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1850" y="4595524"/>
            <a:ext cx="10515600" cy="0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3110174" y="1792806"/>
            <a:ext cx="361306" cy="365760"/>
          </a:xfrm>
          <a:prstGeom prst="roundRect">
            <a:avLst/>
          </a:prstGeom>
          <a:noFill/>
          <a:ln w="25400">
            <a:solidFill>
              <a:schemeClr val="accent2">
                <a:lumMod val="60000"/>
                <a:lumOff val="40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2322487" y="1335606"/>
            <a:ext cx="914400" cy="914400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4586803" y="4703851"/>
            <a:ext cx="548640" cy="548640"/>
          </a:xfrm>
          <a:prstGeom prst="roundRect">
            <a:avLst/>
          </a:prstGeom>
          <a:noFill/>
          <a:ln w="28575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950974" y="5544456"/>
            <a:ext cx="914400" cy="917802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11013841" y="898883"/>
            <a:ext cx="548640" cy="548640"/>
          </a:xfrm>
          <a:prstGeom prst="roundRect">
            <a:avLst/>
          </a:prstGeom>
          <a:noFill/>
          <a:ln w="254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6248687" y="6299200"/>
            <a:ext cx="1005840" cy="1002123"/>
          </a:xfrm>
          <a:prstGeom prst="roundRect">
            <a:avLst/>
          </a:prstGeom>
          <a:noFill/>
          <a:ln w="34925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688624"/>
            <a:ext cx="10515600" cy="2747369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831850" y="4703851"/>
            <a:ext cx="10515600" cy="138579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5">
                    <a:lumMod val="9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Rounded Rectangle 18"/>
          <p:cNvSpPr/>
          <p:nvPr userDrawn="1"/>
        </p:nvSpPr>
        <p:spPr>
          <a:xfrm>
            <a:off x="6495065" y="2312377"/>
            <a:ext cx="543177" cy="577709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ounded Rectangle 18"/>
          <p:cNvSpPr/>
          <p:nvPr userDrawn="1"/>
        </p:nvSpPr>
        <p:spPr>
          <a:xfrm>
            <a:off x="7645392" y="-288855"/>
            <a:ext cx="543177" cy="577709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32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1850" y="2425930"/>
            <a:ext cx="10515600" cy="0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2868874" y="2257626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9129687" y="2440506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3230180" y="5611119"/>
            <a:ext cx="548640" cy="54864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-457200" y="-195944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8346841" y="124416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8346841" y="6261100"/>
            <a:ext cx="1005840" cy="1002123"/>
          </a:xfrm>
          <a:prstGeom prst="roundRect">
            <a:avLst/>
          </a:prstGeom>
          <a:noFill/>
          <a:ln w="3492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593450"/>
            <a:ext cx="10515600" cy="1666282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831850" y="2564619"/>
            <a:ext cx="10515600" cy="17874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Rounded Rectangle 11"/>
          <p:cNvSpPr/>
          <p:nvPr userDrawn="1"/>
        </p:nvSpPr>
        <p:spPr>
          <a:xfrm>
            <a:off x="677480" y="4818956"/>
            <a:ext cx="998920" cy="99892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bg>
      <p:bgPr>
        <a:solidFill>
          <a:srgbClr val="2525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2282825" y="4003723"/>
            <a:ext cx="7613650" cy="14576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2705729" y="1427046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500978" y="681404"/>
            <a:ext cx="967337" cy="928522"/>
          </a:xfrm>
          <a:prstGeom prst="roundRect">
            <a:avLst/>
          </a:prstGeom>
          <a:noFill/>
          <a:ln w="38100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1914838" y="6084187"/>
            <a:ext cx="548640" cy="548640"/>
          </a:xfrm>
          <a:prstGeom prst="roundRect">
            <a:avLst/>
          </a:prstGeom>
          <a:noFill/>
          <a:ln w="2857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6178550" y="5209336"/>
            <a:ext cx="641350" cy="643736"/>
          </a:xfrm>
          <a:prstGeom prst="roundRect">
            <a:avLst/>
          </a:prstGeom>
          <a:noFill/>
          <a:ln w="38100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8346841" y="1244166"/>
            <a:ext cx="548640" cy="548640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10582041" y="5356384"/>
            <a:ext cx="1005840" cy="1002123"/>
          </a:xfrm>
          <a:prstGeom prst="roundRect">
            <a:avLst/>
          </a:prstGeom>
          <a:noFill/>
          <a:ln w="3492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82825" y="2771017"/>
            <a:ext cx="7613650" cy="1115183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2" name="Rounded Rectangle 11"/>
          <p:cNvSpPr/>
          <p:nvPr userDrawn="1"/>
        </p:nvSpPr>
        <p:spPr>
          <a:xfrm>
            <a:off x="1283905" y="6469956"/>
            <a:ext cx="998920" cy="998920"/>
          </a:xfrm>
          <a:prstGeom prst="roundRect">
            <a:avLst/>
          </a:prstGeom>
          <a:noFill/>
          <a:ln w="2857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2282824" y="4198479"/>
            <a:ext cx="7613651" cy="6659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Rounded Rectangle 21"/>
          <p:cNvSpPr/>
          <p:nvPr userDrawn="1"/>
        </p:nvSpPr>
        <p:spPr>
          <a:xfrm>
            <a:off x="8675087" y="1636009"/>
            <a:ext cx="548640" cy="548640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ounded Rectangle 21"/>
          <p:cNvSpPr/>
          <p:nvPr userDrawn="1"/>
        </p:nvSpPr>
        <p:spPr>
          <a:xfrm>
            <a:off x="11860096" y="496811"/>
            <a:ext cx="663808" cy="964409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Rounded Rectangle 17"/>
          <p:cNvSpPr/>
          <p:nvPr userDrawn="1"/>
        </p:nvSpPr>
        <p:spPr>
          <a:xfrm>
            <a:off x="1205175" y="3285154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5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/>
              <a:pPr/>
              <a:t>September 30, 2016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2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 dirty="0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3"/>
            <a:ext cx="12192000" cy="239153"/>
          </a:xfrm>
          <a:prstGeom prst="rect">
            <a:avLst/>
          </a:prstGeom>
          <a:solidFill>
            <a:srgbClr val="442359"/>
          </a:solidFill>
          <a:ln>
            <a:solidFill>
              <a:srgbClr val="442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61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>
                <a:solidFill>
                  <a:schemeClr val="tx1"/>
                </a:solidFill>
              </a:rPr>
              <a:pPr/>
              <a:t>September 30, 2016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1"/>
            <a:ext cx="12192000" cy="23915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33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>
                <a:solidFill>
                  <a:schemeClr val="accent6"/>
                </a:solidFill>
              </a:rPr>
              <a:pPr/>
              <a:t>September 30, 2016</a:t>
            </a:fld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accent6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3"/>
            <a:ext cx="12192000" cy="2526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28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2" y="421888"/>
            <a:ext cx="3095512" cy="1575878"/>
          </a:xfrm>
        </p:spPr>
        <p:txBody>
          <a:bodyPr anchor="t"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2" y="2361124"/>
            <a:ext cx="3095511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rgbClr val="442359"/>
          </a:solidFill>
          <a:ln>
            <a:solidFill>
              <a:srgbClr val="442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65991" y="2164439"/>
            <a:ext cx="3095512" cy="0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30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0" y="421888"/>
            <a:ext cx="3095513" cy="15758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1" y="2361124"/>
            <a:ext cx="3095512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65990" y="2164439"/>
            <a:ext cx="309551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9593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18067"/>
            <a:ext cx="10515600" cy="10726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733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2" r:id="rId2"/>
    <p:sldLayoutId id="2147483658" r:id="rId3"/>
    <p:sldLayoutId id="2147483659" r:id="rId4"/>
    <p:sldLayoutId id="2147483650" r:id="rId5"/>
    <p:sldLayoutId id="2147483664" r:id="rId6"/>
    <p:sldLayoutId id="2147483665" r:id="rId7"/>
    <p:sldLayoutId id="2147483656" r:id="rId8"/>
    <p:sldLayoutId id="2147483662" r:id="rId9"/>
    <p:sldLayoutId id="2147483663" r:id="rId10"/>
    <p:sldLayoutId id="2147483666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5280" y="0"/>
            <a:ext cx="5354320" cy="6858000"/>
          </a:xfrm>
          <a:prstGeom prst="rect">
            <a:avLst/>
          </a:prstGeom>
          <a:solidFill>
            <a:schemeClr val="accent6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635" y="1595923"/>
            <a:ext cx="2799245" cy="1495794"/>
          </a:xfrm>
        </p:spPr>
        <p:txBody>
          <a:bodyPr anchor="ctr"/>
          <a:lstStyle/>
          <a:p>
            <a:r>
              <a:rPr lang="en-US" sz="3600" dirty="0">
                <a:solidFill>
                  <a:schemeClr val="bg1"/>
                </a:solidFill>
              </a:rPr>
              <a:t>Design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Pattern</a:t>
            </a:r>
            <a:r>
              <a:rPr lang="en-US" sz="3200" dirty="0">
                <a:solidFill>
                  <a:schemeClr val="bg1"/>
                </a:solidFill>
              </a:rPr>
              <a:t> with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8634" y="4581738"/>
            <a:ext cx="4694086" cy="117928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C++ Korea 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박 동하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( luncliff@gmail.com 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41700" y="1620545"/>
            <a:ext cx="1912620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</a:rPr>
              <a:t>C++</a:t>
            </a:r>
            <a:endParaRPr lang="en-US" sz="8800" dirty="0"/>
          </a:p>
        </p:txBody>
      </p:sp>
      <p:sp>
        <p:nvSpPr>
          <p:cNvPr id="9" name="TextBox 8"/>
          <p:cNvSpPr txBox="1"/>
          <p:nvPr/>
        </p:nvSpPr>
        <p:spPr>
          <a:xfrm>
            <a:off x="4398010" y="3015418"/>
            <a:ext cx="1100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Week 5</a:t>
            </a:r>
          </a:p>
        </p:txBody>
      </p:sp>
    </p:spTree>
    <p:extLst>
      <p:ext uri="{BB962C8B-B14F-4D97-AF65-F5344CB8AC3E}">
        <p14:creationId xmlns:p14="http://schemas.microsoft.com/office/powerpoint/2010/main" val="1375039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293" y="3111935"/>
            <a:ext cx="1883928" cy="188392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현실 세계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441" y="2074743"/>
            <a:ext cx="3762938" cy="376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1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72"/>
            <a:ext cx="12194979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51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프로그램은 컴퓨터에서 이루어지는 마법이다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b="1" dirty="0"/>
              <a:t>입력을 에러 메시지로 바꾸는</a:t>
            </a:r>
            <a:endParaRPr lang="en-US" altLang="ko-KR" dirty="0"/>
          </a:p>
          <a:p>
            <a:r>
              <a:rPr lang="en-US" dirty="0"/>
              <a:t>- </a:t>
            </a:r>
            <a:r>
              <a:rPr lang="ko-KR" altLang="en-US" dirty="0"/>
              <a:t>작자 미상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420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algn="r"/>
            <a:r>
              <a:rPr lang="en-US" altLang="ko-KR" dirty="0">
                <a:latin typeface="+mn-ea"/>
                <a:ea typeface="+mn-ea"/>
              </a:rPr>
              <a:t>State? </a:t>
            </a:r>
            <a:r>
              <a:rPr lang="ko-KR" altLang="en-US" dirty="0">
                <a:latin typeface="+mn-ea"/>
                <a:ea typeface="+mn-ea"/>
              </a:rPr>
              <a:t>상태</a:t>
            </a:r>
            <a:r>
              <a:rPr lang="en-US" altLang="ko-KR" dirty="0">
                <a:latin typeface="+mn-ea"/>
                <a:ea typeface="+mn-ea"/>
              </a:rPr>
              <a:t>?</a:t>
            </a:r>
            <a:endParaRPr lang="en-US" dirty="0">
              <a:latin typeface="+mn-ea"/>
              <a:ea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프로그래밍과 상태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914400" y="4267200"/>
            <a:ext cx="10629900" cy="1947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dirty="0"/>
              <a:t>결국 변수라는 것은 어느 메모리 공간에 있는 값일 뿐</a:t>
            </a:r>
            <a:r>
              <a:rPr lang="en-US" altLang="ko-KR" dirty="0"/>
              <a:t>…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dirty="0"/>
              <a:t>상태</a:t>
            </a:r>
            <a:r>
              <a:rPr lang="en-US" altLang="ko-KR" dirty="0"/>
              <a:t>, </a:t>
            </a:r>
            <a:r>
              <a:rPr lang="ko-KR" altLang="en-US" dirty="0"/>
              <a:t>우리가 사용하는 것</a:t>
            </a:r>
            <a:endParaRPr lang="en-US" altLang="ko-KR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dirty="0"/>
              <a:t>값</a:t>
            </a:r>
            <a:r>
              <a:rPr lang="en-US" altLang="ko-KR" dirty="0"/>
              <a:t>, </a:t>
            </a:r>
            <a:r>
              <a:rPr lang="ko-KR" altLang="en-US" dirty="0"/>
              <a:t>우리가 의미했던 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178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예시</a:t>
            </a:r>
            <a:r>
              <a:rPr lang="en-US" altLang="ko-KR" dirty="0"/>
              <a:t>: </a:t>
            </a:r>
            <a:r>
              <a:rPr lang="ko-KR" altLang="en-US" dirty="0"/>
              <a:t>데이터베이스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793" y="2469939"/>
            <a:ext cx="2279349" cy="22793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558" y="2469939"/>
            <a:ext cx="2279349" cy="2279349"/>
          </a:xfrm>
          <a:prstGeom prst="rect">
            <a:avLst/>
          </a:prstGeom>
        </p:spPr>
      </p:pic>
      <p:sp>
        <p:nvSpPr>
          <p:cNvPr id="9" name="Arrow: Right 8"/>
          <p:cNvSpPr/>
          <p:nvPr/>
        </p:nvSpPr>
        <p:spPr>
          <a:xfrm>
            <a:off x="5167965" y="3345033"/>
            <a:ext cx="2122770" cy="529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58778" y="5341924"/>
            <a:ext cx="4030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저장 이전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7669013" y="5295759"/>
            <a:ext cx="4030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저장 이후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2506133" y="1453598"/>
            <a:ext cx="70474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DB</a:t>
            </a:r>
            <a:r>
              <a:rPr lang="ko-KR" altLang="en-US" sz="3200" dirty="0"/>
              <a:t>에 값을 넣을 때</a:t>
            </a:r>
            <a:endParaRPr 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5167965" y="2975701"/>
            <a:ext cx="2122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Transaction</a:t>
            </a:r>
          </a:p>
        </p:txBody>
      </p:sp>
    </p:spTree>
    <p:extLst>
      <p:ext uri="{BB962C8B-B14F-4D97-AF65-F5344CB8AC3E}">
        <p14:creationId xmlns:p14="http://schemas.microsoft.com/office/powerpoint/2010/main" val="204502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상태</a:t>
            </a:r>
            <a:r>
              <a:rPr lang="en-US" altLang="ko-KR" dirty="0"/>
              <a:t>, </a:t>
            </a:r>
            <a:r>
              <a:rPr lang="ko-KR" altLang="en-US" dirty="0"/>
              <a:t>우리가 원하는 것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675" y="2421813"/>
            <a:ext cx="2279349" cy="227934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13895" y="5103253"/>
            <a:ext cx="4030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저장 이후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4547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512" y="2390333"/>
            <a:ext cx="2300772" cy="230077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상태</a:t>
            </a:r>
            <a:r>
              <a:rPr lang="en-US" altLang="ko-KR" dirty="0"/>
              <a:t>, </a:t>
            </a:r>
            <a:r>
              <a:rPr lang="ko-KR" altLang="en-US" dirty="0"/>
              <a:t>넘나 어려운 것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662989" y="5103253"/>
            <a:ext cx="7132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Error</a:t>
            </a:r>
          </a:p>
        </p:txBody>
      </p:sp>
    </p:spTree>
    <p:extLst>
      <p:ext uri="{BB962C8B-B14F-4D97-AF65-F5344CB8AC3E}">
        <p14:creationId xmlns:p14="http://schemas.microsoft.com/office/powerpoint/2010/main" val="1820261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if…else</a:t>
            </a:r>
            <a:r>
              <a:rPr lang="ko-KR" altLang="en-US" dirty="0"/>
              <a:t>와 </a:t>
            </a:r>
            <a:r>
              <a:rPr lang="en-US" altLang="ko-KR" dirty="0"/>
              <a:t>switch…case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01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912" y="1524812"/>
            <a:ext cx="6101013" cy="4517839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pic>
        <p:nvPicPr>
          <p:cNvPr id="7" name="Content Placeholder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26" t="-61261" r="526" b="61261"/>
          <a:stretch/>
        </p:blipFill>
        <p:spPr>
          <a:xfrm>
            <a:off x="3057782" y="-1391479"/>
            <a:ext cx="8486518" cy="62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770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algn="r"/>
            <a:r>
              <a:rPr lang="en-US" dirty="0"/>
              <a:t>Summary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328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615" y="1476709"/>
            <a:ext cx="7704771" cy="419526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오랜만이군요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91865" y="5946538"/>
            <a:ext cx="6008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+mn-ea"/>
              </a:rPr>
              <a:t>주말 스터디</a:t>
            </a:r>
            <a:r>
              <a:rPr lang="en-US" altLang="ko-KR" sz="2800" b="1" dirty="0">
                <a:latin typeface="+mn-ea"/>
              </a:rPr>
              <a:t>? </a:t>
            </a:r>
            <a:r>
              <a:rPr lang="ko-KR" altLang="en-US" sz="2800" b="1" dirty="0">
                <a:latin typeface="+mn-ea"/>
              </a:rPr>
              <a:t>가엾고 딱한 자로다</a:t>
            </a:r>
            <a:r>
              <a:rPr lang="en-US" altLang="ko-KR" sz="2800" b="1" dirty="0">
                <a:latin typeface="+mn-ea"/>
              </a:rPr>
              <a:t>!</a:t>
            </a:r>
            <a:endParaRPr lang="en-US" sz="28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81973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6582" y="4323244"/>
            <a:ext cx="5898835" cy="732233"/>
          </a:xfrm>
        </p:spPr>
        <p:txBody>
          <a:bodyPr>
            <a:norm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</a:rPr>
              <a:t>감사합니다</a:t>
            </a:r>
            <a:r>
              <a:rPr lang="en-US" altLang="ko-KR" sz="4400" dirty="0">
                <a:solidFill>
                  <a:schemeClr val="bg1"/>
                </a:solidFill>
              </a:rPr>
              <a:t>!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769" y="1415821"/>
            <a:ext cx="2156460" cy="22098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6558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ko-KR" altLang="en-US" dirty="0"/>
              <a:t>오늘의 </a:t>
            </a:r>
            <a:r>
              <a:rPr lang="ko-KR" altLang="en-US" sz="2800" strike="sngStrike" dirty="0"/>
              <a:t>메뉴</a:t>
            </a:r>
            <a:r>
              <a:rPr lang="ko-KR" altLang="en-US" dirty="0"/>
              <a:t>패턴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9581" y="930442"/>
            <a:ext cx="7991719" cy="2438400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/>
              <a:t> </a:t>
            </a:r>
            <a:r>
              <a:rPr lang="en-US" strike="sngStrike" dirty="0"/>
              <a:t>Memento</a:t>
            </a:r>
            <a:r>
              <a:rPr lang="en-US" dirty="0"/>
              <a:t>  	: </a:t>
            </a:r>
            <a:r>
              <a:rPr lang="ko-KR" altLang="en-US" dirty="0"/>
              <a:t>기념품</a:t>
            </a:r>
            <a:r>
              <a:rPr lang="en-US" altLang="ko-KR" dirty="0"/>
              <a:t>(?)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 Mediator 	: </a:t>
            </a:r>
            <a:r>
              <a:rPr lang="ko-KR" altLang="en-US" dirty="0"/>
              <a:t>중재자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 Observer 	: </a:t>
            </a:r>
            <a:r>
              <a:rPr lang="ko-KR" altLang="en-US" dirty="0"/>
              <a:t>관찰자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 State    	: </a:t>
            </a:r>
            <a:r>
              <a:rPr lang="ko-KR" altLang="en-US" dirty="0"/>
              <a:t>상태</a:t>
            </a:r>
            <a:endParaRPr lang="en-US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/>
              <a:t>기초적인 패턴은 끝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본 게임을 시작해봅시다</a:t>
            </a:r>
            <a:r>
              <a:rPr lang="en-US" altLang="ko-KR" dirty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65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2824" y="4198478"/>
            <a:ext cx="7613651" cy="1672933"/>
          </a:xfrm>
        </p:spPr>
        <p:txBody>
          <a:bodyPr>
            <a:normAutofit/>
          </a:bodyPr>
          <a:lstStyle/>
          <a:p>
            <a:r>
              <a:rPr lang="ko-KR" altLang="en-US" dirty="0"/>
              <a:t>어수선한 인터페이스는 다음과 같은 의견을 낳는다</a:t>
            </a:r>
            <a:endParaRPr lang="en-US" altLang="ko-KR" dirty="0"/>
          </a:p>
          <a:p>
            <a:r>
              <a:rPr lang="en-US" b="1" dirty="0"/>
              <a:t>“</a:t>
            </a:r>
            <a:r>
              <a:rPr lang="ko-KR" altLang="en-US" b="1" dirty="0"/>
              <a:t>마케팅 부서가 페이지에 토한 것처럼 보인다</a:t>
            </a:r>
            <a:r>
              <a:rPr lang="en-US" altLang="ko-KR" b="1" dirty="0"/>
              <a:t>.</a:t>
            </a:r>
            <a:r>
              <a:rPr lang="en-US" b="1" dirty="0"/>
              <a:t>”</a:t>
            </a:r>
          </a:p>
          <a:p>
            <a:r>
              <a:rPr lang="en-US" sz="1800" dirty="0"/>
              <a:t>- </a:t>
            </a:r>
            <a:r>
              <a:rPr lang="ko-KR" altLang="en-US" sz="1800" dirty="0"/>
              <a:t>누구나 쉽게 쓰는 앱 디자인의 비결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65056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trike="sngStrike" dirty="0"/>
              <a:t>신나는</a:t>
            </a:r>
            <a:r>
              <a:rPr lang="ko-KR" altLang="en-US" dirty="0"/>
              <a:t> </a:t>
            </a:r>
            <a:r>
              <a:rPr lang="en-US" altLang="ko-KR" dirty="0"/>
              <a:t>GUI </a:t>
            </a:r>
            <a:r>
              <a:rPr lang="ko-KR" altLang="en-US" dirty="0"/>
              <a:t>프로그래밍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431" y="1808337"/>
            <a:ext cx="8452794" cy="405601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333122" y="5973581"/>
            <a:ext cx="4604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+mn-ea"/>
              </a:rPr>
              <a:t>출처</a:t>
            </a:r>
            <a:r>
              <a:rPr lang="en-US" altLang="ko-KR" sz="2000" dirty="0">
                <a:latin typeface="+mn-ea"/>
              </a:rPr>
              <a:t>: </a:t>
            </a:r>
            <a:r>
              <a:rPr lang="en-US" sz="2000" dirty="0">
                <a:latin typeface="+mn-ea"/>
              </a:rPr>
              <a:t>UWP App Design Guideline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27747" y="1298994"/>
            <a:ext cx="91354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예술은 보이는 것을 재현하는 것이 아니라 보이게 하는 것 </a:t>
            </a:r>
            <a:r>
              <a:rPr lang="en-US" altLang="ko-KR" sz="2000" dirty="0"/>
              <a:t>– </a:t>
            </a:r>
            <a:r>
              <a:rPr lang="ko-KR" altLang="en-US" sz="2000" dirty="0"/>
              <a:t>파울 쿨레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4525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기획</a:t>
            </a:r>
            <a:r>
              <a:rPr lang="en-US" altLang="ko-KR" dirty="0"/>
              <a:t>/</a:t>
            </a:r>
            <a:r>
              <a:rPr lang="ko-KR" altLang="en-US" dirty="0"/>
              <a:t>디자인은 좋다</a:t>
            </a:r>
            <a:r>
              <a:rPr lang="en-US" altLang="ko-KR" dirty="0"/>
              <a:t>. </a:t>
            </a:r>
            <a:r>
              <a:rPr lang="ko-KR" altLang="en-US" dirty="0"/>
              <a:t>하지만 코드는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234" y="2409457"/>
            <a:ext cx="5690014" cy="342986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216" y="3803549"/>
            <a:ext cx="2604717" cy="26047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54615" y="3100889"/>
            <a:ext cx="3689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내 코드에서 </a:t>
            </a:r>
            <a:br>
              <a:rPr lang="en-US" altLang="ko-KR" sz="2400" dirty="0"/>
            </a:br>
            <a:r>
              <a:rPr lang="ko-KR" altLang="en-US" sz="2400" dirty="0"/>
              <a:t>불길한 기운이 느껴진다</a:t>
            </a:r>
            <a:r>
              <a:rPr lang="en-US" altLang="ko-KR" sz="2400" dirty="0"/>
              <a:t>…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391450" y="1550571"/>
            <a:ext cx="6657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그림으로 보면 구조화가 좀 된 것 같은데</a:t>
            </a:r>
            <a:r>
              <a:rPr lang="en-US" altLang="ko-KR" sz="2400" dirty="0"/>
              <a:t>…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391450" y="5979275"/>
            <a:ext cx="4604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+mn-ea"/>
              </a:rPr>
              <a:t>출처</a:t>
            </a:r>
            <a:r>
              <a:rPr lang="en-US" altLang="ko-KR" sz="2000" dirty="0">
                <a:latin typeface="+mn-ea"/>
              </a:rPr>
              <a:t>: </a:t>
            </a:r>
            <a:r>
              <a:rPr lang="en-US" sz="2000" dirty="0">
                <a:latin typeface="+mn-ea"/>
              </a:rPr>
              <a:t>UWP App Design Guideline</a:t>
            </a:r>
          </a:p>
        </p:txBody>
      </p:sp>
    </p:spTree>
    <p:extLst>
      <p:ext uri="{BB962C8B-B14F-4D97-AF65-F5344CB8AC3E}">
        <p14:creationId xmlns:p14="http://schemas.microsoft.com/office/powerpoint/2010/main" val="461109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0" y="1962757"/>
            <a:ext cx="3162300" cy="42926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현실은 시궁창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421002"/>
            <a:ext cx="7236802" cy="467499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35480" y="6096000"/>
            <a:ext cx="4604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+mn-ea"/>
              </a:rPr>
              <a:t>출처</a:t>
            </a:r>
            <a:r>
              <a:rPr lang="en-US" altLang="ko-KR" sz="2000" dirty="0">
                <a:latin typeface="+mn-ea"/>
              </a:rPr>
              <a:t>: </a:t>
            </a:r>
            <a:r>
              <a:rPr lang="en-US" sz="2000" dirty="0">
                <a:latin typeface="+mn-ea"/>
              </a:rPr>
              <a:t>UWP App Design Guideline</a:t>
            </a:r>
          </a:p>
        </p:txBody>
      </p:sp>
    </p:spTree>
    <p:extLst>
      <p:ext uri="{BB962C8B-B14F-4D97-AF65-F5344CB8AC3E}">
        <p14:creationId xmlns:p14="http://schemas.microsoft.com/office/powerpoint/2010/main" val="398708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758" y="1344803"/>
            <a:ext cx="4876758" cy="487675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그래</a:t>
            </a:r>
            <a:r>
              <a:rPr lang="en-US" altLang="ko-KR" dirty="0"/>
              <a:t>, </a:t>
            </a:r>
            <a:r>
              <a:rPr lang="ko-KR" altLang="en-US" dirty="0"/>
              <a:t>책임자를 두자</a:t>
            </a:r>
            <a:r>
              <a:rPr lang="en-US" altLang="ko-KR" dirty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8355365" y="5684655"/>
            <a:ext cx="2514143" cy="529432"/>
            <a:chOff x="8355365" y="5684655"/>
            <a:chExt cx="2514143" cy="529432"/>
          </a:xfrm>
        </p:grpSpPr>
        <p:sp>
          <p:nvSpPr>
            <p:cNvPr id="7" name="TextBox 6"/>
            <p:cNvSpPr txBox="1"/>
            <p:nvPr/>
          </p:nvSpPr>
          <p:spPr>
            <a:xfrm>
              <a:off x="8884797" y="5718538"/>
              <a:ext cx="19847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약치기 그림</a:t>
              </a:r>
              <a:endParaRPr lang="en-US" sz="2400" dirty="0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55365" y="5684655"/>
              <a:ext cx="529432" cy="5294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447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때가 되면 알게 될 거에요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“</a:t>
            </a:r>
            <a:r>
              <a:rPr lang="ko-KR" altLang="en-US" dirty="0"/>
              <a:t>대체 그게 언제 인데</a:t>
            </a:r>
            <a:r>
              <a:rPr lang="en-US" altLang="ko-KR" dirty="0"/>
              <a:t>?”</a:t>
            </a:r>
          </a:p>
        </p:txBody>
      </p:sp>
    </p:spTree>
    <p:extLst>
      <p:ext uri="{BB962C8B-B14F-4D97-AF65-F5344CB8AC3E}">
        <p14:creationId xmlns:p14="http://schemas.microsoft.com/office/powerpoint/2010/main" val="257885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68217A"/>
      </a:accent1>
      <a:accent2>
        <a:srgbClr val="442359"/>
      </a:accent2>
      <a:accent3>
        <a:srgbClr val="3A904A"/>
      </a:accent3>
      <a:accent4>
        <a:srgbClr val="AD9178"/>
      </a:accent4>
      <a:accent5>
        <a:srgbClr val="FFFFFF"/>
      </a:accent5>
      <a:accent6>
        <a:srgbClr val="0072C6"/>
      </a:accent6>
      <a:hlink>
        <a:srgbClr val="0066FF"/>
      </a:hlink>
      <a:folHlink>
        <a:srgbClr val="666699"/>
      </a:folHlink>
    </a:clrScheme>
    <a:fontScheme name="CodeReport">
      <a:majorFont>
        <a:latin typeface="D2Coding"/>
        <a:ea typeface="NanumGothic"/>
        <a:cs typeface=""/>
      </a:majorFont>
      <a:minorFont>
        <a:latin typeface="D2Coding"/>
        <a:ea typeface="NanumGothi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1224</TotalTime>
  <Words>327</Words>
  <Application>Microsoft Office PowerPoint</Application>
  <PresentationFormat>Widescreen</PresentationFormat>
  <Paragraphs>100</Paragraphs>
  <Slides>20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맑은 고딕</vt:lpstr>
      <vt:lpstr>D2Coding</vt:lpstr>
      <vt:lpstr>Calibri</vt:lpstr>
      <vt:lpstr>NanumGothic</vt:lpstr>
      <vt:lpstr>Office Theme</vt:lpstr>
      <vt:lpstr>Design  Pattern with</vt:lpstr>
      <vt:lpstr>오랜만이군요…</vt:lpstr>
      <vt:lpstr>오늘의 메뉴패턴</vt:lpstr>
      <vt:lpstr>Mediator</vt:lpstr>
      <vt:lpstr>신나는 GUI 프로그래밍</vt:lpstr>
      <vt:lpstr>기획/디자인은 좋다. 하지만 코드는?</vt:lpstr>
      <vt:lpstr>현실은 시궁창</vt:lpstr>
      <vt:lpstr>그래, 책임자를 두자!</vt:lpstr>
      <vt:lpstr>Observer</vt:lpstr>
      <vt:lpstr>현실 세계</vt:lpstr>
      <vt:lpstr>PowerPoint Presentation</vt:lpstr>
      <vt:lpstr>State</vt:lpstr>
      <vt:lpstr>State? 상태?</vt:lpstr>
      <vt:lpstr>예시: 데이터베이스</vt:lpstr>
      <vt:lpstr>상태, 우리가 원하는 것</vt:lpstr>
      <vt:lpstr>상태, 넘나 어려운 것</vt:lpstr>
      <vt:lpstr>if…else와 switch…case</vt:lpstr>
      <vt:lpstr>PowerPoint Presentation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C++ Memory Model</dc:subject>
  <dc:creator>luncliff@gmail.com</dc:creator>
  <cp:keywords>C++</cp:keywords>
  <cp:lastModifiedBy>Park Dong Ha</cp:lastModifiedBy>
  <cp:revision>279</cp:revision>
  <dcterms:created xsi:type="dcterms:W3CDTF">2016-03-18T08:01:28Z</dcterms:created>
  <dcterms:modified xsi:type="dcterms:W3CDTF">2016-09-30T07:35:26Z</dcterms:modified>
  <cp:category>Technical</cp:category>
  <dc:language>English; Korean; C++;</dc:language>
</cp:coreProperties>
</file>

<file path=docProps/thumbnail.jpeg>
</file>